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5"/>
  </p:handoutMasterIdLst>
  <p:sldIdLst>
    <p:sldId id="256" r:id="rId3"/>
    <p:sldId id="425" r:id="rId5"/>
    <p:sldId id="362" r:id="rId6"/>
    <p:sldId id="426" r:id="rId7"/>
    <p:sldId id="427" r:id="rId8"/>
    <p:sldId id="495" r:id="rId9"/>
    <p:sldId id="273" r:id="rId10"/>
    <p:sldId id="259" r:id="rId11"/>
    <p:sldId id="260" r:id="rId12"/>
    <p:sldId id="261" r:id="rId13"/>
    <p:sldId id="262" r:id="rId14"/>
    <p:sldId id="263" r:id="rId15"/>
    <p:sldId id="265" r:id="rId16"/>
    <p:sldId id="266" r:id="rId17"/>
    <p:sldId id="269" r:id="rId18"/>
    <p:sldId id="270" r:id="rId19"/>
    <p:sldId id="264" r:id="rId20"/>
    <p:sldId id="277" r:id="rId21"/>
    <p:sldId id="276" r:id="rId22"/>
    <p:sldId id="282" r:id="rId23"/>
    <p:sldId id="283" r:id="rId24"/>
    <p:sldId id="285" r:id="rId25"/>
    <p:sldId id="284" r:id="rId26"/>
    <p:sldId id="363" r:id="rId27"/>
    <p:sldId id="287" r:id="rId28"/>
    <p:sldId id="286" r:id="rId29"/>
    <p:sldId id="289" r:id="rId30"/>
    <p:sldId id="290" r:id="rId31"/>
    <p:sldId id="291" r:id="rId32"/>
    <p:sldId id="292" r:id="rId33"/>
    <p:sldId id="293" r:id="rId34"/>
    <p:sldId id="355" r:id="rId35"/>
    <p:sldId id="356" r:id="rId36"/>
    <p:sldId id="353" r:id="rId37"/>
    <p:sldId id="359" r:id="rId38"/>
    <p:sldId id="357" r:id="rId39"/>
    <p:sldId id="354" r:id="rId40"/>
    <p:sldId id="294" r:id="rId41"/>
    <p:sldId id="342" r:id="rId42"/>
    <p:sldId id="341" r:id="rId43"/>
    <p:sldId id="364" r:id="rId44"/>
    <p:sldId id="365" r:id="rId45"/>
    <p:sldId id="343" r:id="rId46"/>
    <p:sldId id="344" r:id="rId47"/>
    <p:sldId id="345" r:id="rId48"/>
    <p:sldId id="360" r:id="rId49"/>
    <p:sldId id="350" r:id="rId50"/>
    <p:sldId id="366" r:id="rId51"/>
    <p:sldId id="406" r:id="rId52"/>
    <p:sldId id="407" r:id="rId53"/>
    <p:sldId id="408" r:id="rId54"/>
    <p:sldId id="409" r:id="rId55"/>
    <p:sldId id="410" r:id="rId56"/>
    <p:sldId id="416" r:id="rId57"/>
    <p:sldId id="415" r:id="rId58"/>
    <p:sldId id="417" r:id="rId59"/>
    <p:sldId id="419" r:id="rId60"/>
    <p:sldId id="413" r:id="rId61"/>
    <p:sldId id="418" r:id="rId62"/>
    <p:sldId id="414" r:id="rId63"/>
    <p:sldId id="411" r:id="rId64"/>
    <p:sldId id="429" r:id="rId65"/>
    <p:sldId id="431" r:id="rId66"/>
    <p:sldId id="412" r:id="rId67"/>
    <p:sldId id="428" r:id="rId68"/>
    <p:sldId id="432" r:id="rId69"/>
    <p:sldId id="433" r:id="rId70"/>
    <p:sldId id="437" r:id="rId71"/>
    <p:sldId id="434" r:id="rId72"/>
    <p:sldId id="435" r:id="rId73"/>
    <p:sldId id="436" r:id="rId7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036945" y="1708150"/>
            <a:ext cx="5600065" cy="4585970"/>
          </a:xfrm>
          <a:prstGeom prst="rect">
            <a:avLst/>
          </a:prstGeom>
        </p:spPr>
      </p:pic>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sp>
        <p:nvSpPr>
          <p:cNvPr id="8" name="Rounded Rectangle 7"/>
          <p:cNvSpPr/>
          <p:nvPr/>
        </p:nvSpPr>
        <p:spPr>
          <a:xfrm>
            <a:off x="6585585" y="5200015"/>
            <a:ext cx="2117090" cy="564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5965190" y="1408430"/>
            <a:ext cx="5438775" cy="4980940"/>
          </a:xfrm>
          <a:prstGeom prst="rect">
            <a:avLst/>
          </a:prstGeom>
        </p:spPr>
      </p:pic>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sp>
        <p:nvSpPr>
          <p:cNvPr id="8" name="Rounded Rectangle 7"/>
          <p:cNvSpPr/>
          <p:nvPr/>
        </p:nvSpPr>
        <p:spPr>
          <a:xfrm>
            <a:off x="6489700" y="5631180"/>
            <a:ext cx="890270" cy="2355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135370" y="1272540"/>
            <a:ext cx="5307965" cy="5220970"/>
          </a:xfrm>
          <a:prstGeom prst="rect">
            <a:avLst/>
          </a:prstGeom>
        </p:spPr>
      </p:pic>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2"/>
          <a:stretch>
            <a:fillRect/>
          </a:stretch>
        </p:blipFill>
        <p:spPr>
          <a:xfrm>
            <a:off x="647700" y="5657850"/>
            <a:ext cx="5189220" cy="6972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6251575" y="1364615"/>
            <a:ext cx="4993005" cy="5024755"/>
          </a:xfrm>
          <a:prstGeom prst="rect">
            <a:avLst/>
          </a:prstGeom>
        </p:spPr>
      </p:pic>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sp>
        <p:nvSpPr>
          <p:cNvPr id="8" name="Rounded Rectangle 7"/>
          <p:cNvSpPr/>
          <p:nvPr/>
        </p:nvSpPr>
        <p:spPr>
          <a:xfrm>
            <a:off x="6739890" y="4961255"/>
            <a:ext cx="9150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时间点与时间段</a:t>
            </a:r>
            <a:endParaRPr lang="en-US"/>
          </a:p>
        </p:txBody>
      </p:sp>
      <p:sp>
        <p:nvSpPr>
          <p:cNvPr id="4" name="Content Placeholder 3"/>
          <p:cNvSpPr>
            <a:spLocks noGrp="1"/>
          </p:cNvSpPr>
          <p:nvPr>
            <p:ph sz="half" idx="1"/>
          </p:nvPr>
        </p:nvSpPr>
        <p:spPr/>
        <p:txBody>
          <a:bodyPr/>
          <a:p>
            <a:r>
              <a:rPr lang="zh-CN" altLang="en-US"/>
              <a:t>时间点：</a:t>
            </a:r>
            <a:r>
              <a:rPr lang="en-US" altLang="zh-CN"/>
              <a:t>2022</a:t>
            </a:r>
            <a:r>
              <a:rPr lang="zh-CN" altLang="en-US"/>
              <a:t>年</a:t>
            </a:r>
            <a:r>
              <a:rPr lang="en-US" altLang="zh-CN"/>
              <a:t>1</a:t>
            </a:r>
            <a:r>
              <a:rPr lang="zh-CN" altLang="en-US"/>
              <a:t>月</a:t>
            </a:r>
            <a:r>
              <a:rPr lang="en-US" altLang="zh-CN"/>
              <a:t>8</a:t>
            </a:r>
            <a:r>
              <a:rPr lang="zh-CN" altLang="en-US"/>
              <a:t>日</a:t>
            </a:r>
            <a:r>
              <a:rPr lang="en-US" altLang="zh-CN"/>
              <a:t> 13</a:t>
            </a:r>
            <a:r>
              <a:rPr lang="zh-CN" altLang="en-US"/>
              <a:t>点</a:t>
            </a:r>
            <a:r>
              <a:rPr lang="en-US" altLang="zh-CN"/>
              <a:t>07</a:t>
            </a:r>
            <a:r>
              <a:rPr lang="zh-CN" altLang="en-US"/>
              <a:t>分</a:t>
            </a:r>
            <a:r>
              <a:rPr lang="en-US" altLang="zh-CN"/>
              <a:t>10</a:t>
            </a:r>
            <a:r>
              <a:rPr lang="zh-CN" altLang="en-US"/>
              <a:t>秒</a:t>
            </a:r>
            <a:endParaRPr lang="zh-CN" altLang="en-US"/>
          </a:p>
          <a:p>
            <a:r>
              <a:rPr lang="zh-CN" altLang="en-US"/>
              <a:t>时间段：</a:t>
            </a:r>
            <a:r>
              <a:rPr lang="en-US" altLang="zh-CN"/>
              <a:t>1</a:t>
            </a:r>
            <a:r>
              <a:rPr lang="zh-CN" altLang="en-US"/>
              <a:t>分</a:t>
            </a:r>
            <a:r>
              <a:rPr lang="en-US" altLang="zh-CN"/>
              <a:t>30</a:t>
            </a:r>
            <a:r>
              <a:rPr lang="zh-CN" altLang="en-US"/>
              <a:t>秒</a:t>
            </a:r>
            <a:endParaRPr lang="zh-CN" altLang="en-US"/>
          </a:p>
        </p:txBody>
      </p:sp>
      <p:sp>
        <p:nvSpPr>
          <p:cNvPr id="5" name="Content Placeholder 4"/>
          <p:cNvSpPr>
            <a:spLocks noGrp="1"/>
          </p:cNvSpPr>
          <p:nvPr>
            <p:ph sz="half" idx="2"/>
          </p:nvPr>
        </p:nvSpPr>
        <p:spPr/>
        <p:txBody>
          <a:bodyPr/>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endParaRPr lang="zh-CN" altLang="en-US"/>
          </a:p>
          <a:p>
            <a:r>
              <a:rPr lang="zh-CN" altLang="en-US"/>
              <a:t>同理还有</a:t>
            </a:r>
            <a:r>
              <a:rPr lang="en-US" altLang="zh-CN"/>
              <a:t> sleep_until </a:t>
            </a:r>
            <a:r>
              <a:rPr lang="zh-CN" altLang="en-US"/>
              <a:t>其参数是一个时间点。</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a:t>
            </a:r>
            <a:endParaRPr lang="zh-CN" altLang="en-US"/>
          </a:p>
        </p:txBody>
      </p:sp>
      <p:sp>
        <p:nvSpPr>
          <p:cNvPr id="4" name="Content Placeholder 3"/>
          <p:cNvSpPr>
            <a:spLocks noGrp="1"/>
          </p:cNvSpPr>
          <p:nvPr>
            <p:ph sz="half" idx="1"/>
          </p:nvPr>
        </p:nvSpPr>
        <p:spPr>
          <a:xfrm>
            <a:off x="647700" y="1825625"/>
            <a:ext cx="5742940" cy="4565650"/>
          </a:xfrm>
        </p:spPr>
        <p:txBody>
          <a:bodyPr>
            <a:normAutofit lnSpcReduction="20000"/>
          </a:bodyPr>
          <a:p>
            <a:r>
              <a:rPr lang="zh-CN" altLang="en-US"/>
              <a:t>多个线程同时往一个</a:t>
            </a:r>
            <a:r>
              <a:rPr lang="en-US" altLang="zh-CN"/>
              <a:t> int </a:t>
            </a:r>
            <a:r>
              <a:rPr lang="zh-CN" altLang="en-US"/>
              <a:t>变量里累加，这样肯定会出错，因为</a:t>
            </a:r>
            <a:r>
              <a:rPr lang="en-US" altLang="zh-CN"/>
              <a:t> counter += i </a:t>
            </a:r>
            <a:r>
              <a:rPr lang="zh-CN" altLang="en-US"/>
              <a:t>在</a:t>
            </a:r>
            <a:r>
              <a:rPr lang="en-US" altLang="zh-CN"/>
              <a:t> CPU </a:t>
            </a:r>
            <a:r>
              <a:rPr lang="zh-CN" altLang="en-US"/>
              <a:t>看来会变成三个指令：</a:t>
            </a:r>
            <a:endParaRPr lang="zh-CN" altLang="en-US"/>
          </a:p>
          <a:p>
            <a:pPr marL="457200" indent="-457200">
              <a:buAutoNum type="arabicPeriod"/>
            </a:pP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t>rax </a:t>
            </a:r>
            <a:r>
              <a:rPr lang="zh-CN" altLang="en-US"/>
              <a:t>寄存器的值加上</a:t>
            </a:r>
            <a:r>
              <a:rPr lang="en-US" altLang="zh-CN"/>
              <a:t> 1</a:t>
            </a:r>
            <a:endParaRPr lang="en-US" altLang="zh-CN"/>
          </a:p>
          <a:p>
            <a:pPr marL="457200" indent="-457200">
              <a:buAutoNum type="arabicPeriod"/>
            </a:pPr>
            <a:r>
              <a:rPr lang="zh-CN" altLang="en-US"/>
              <a:t>把</a:t>
            </a:r>
            <a:r>
              <a:rPr lang="en-US" altLang="zh-CN"/>
              <a:t> rax </a:t>
            </a:r>
            <a:r>
              <a:rPr lang="zh-CN" altLang="en-US"/>
              <a:t>写入到</a:t>
            </a:r>
            <a:r>
              <a:rPr lang="en-US" altLang="zh-CN"/>
              <a:t> counter </a:t>
            </a:r>
            <a:r>
              <a:rPr lang="zh-CN" altLang="en-US"/>
              <a:t>变量</a:t>
            </a:r>
            <a:endParaRPr lang="zh-CN" altLang="en-US"/>
          </a:p>
          <a:p>
            <a:r>
              <a:rPr lang="zh-CN" altLang="en-US"/>
              <a:t>即使编译器优化成</a:t>
            </a:r>
            <a:r>
              <a:rPr lang="en-US" altLang="zh-CN"/>
              <a:t> </a:t>
            </a:r>
            <a:r>
              <a:rPr lang="en-US" altLang="zh-CN" i="1"/>
              <a:t>add [counter], 1</a:t>
            </a:r>
            <a:r>
              <a:rPr lang="en-US" altLang="zh-CN"/>
              <a:t> </a:t>
            </a:r>
            <a:r>
              <a:rPr lang="zh-CN" altLang="en-US"/>
              <a:t>也没用，因为现代</a:t>
            </a:r>
            <a:r>
              <a:rPr lang="en-US" altLang="zh-CN"/>
              <a:t> CPU </a:t>
            </a:r>
            <a:r>
              <a:rPr lang="zh-CN" altLang="en-US"/>
              <a:t>为了高效，使用了大量奇技淫巧，比如他会把一条汇编指令拆分成</a:t>
            </a:r>
            <a:r>
              <a:rPr lang="zh-CN" altLang="en-US" b="1"/>
              <a:t>很多微指令</a:t>
            </a:r>
            <a:r>
              <a:rPr lang="en-US" altLang="zh-CN" b="1"/>
              <a:t> (micro-ops)</a:t>
            </a:r>
            <a:r>
              <a:rPr lang="zh-CN" altLang="en-US"/>
              <a:t>，三个甚至有点保守估计了。</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经典案例：多个线程修改同一个计数器（续）</a:t>
            </a:r>
            <a:endParaRPr lang="zh-CN" altLang="en-US"/>
          </a:p>
        </p:txBody>
      </p:sp>
      <p:sp>
        <p:nvSpPr>
          <p:cNvPr id="4" name="Content Placeholder 3"/>
          <p:cNvSpPr>
            <a:spLocks noGrp="1"/>
          </p:cNvSpPr>
          <p:nvPr>
            <p:ph sz="half" idx="1"/>
          </p:nvPr>
        </p:nvSpPr>
        <p:spPr>
          <a:xfrm>
            <a:off x="504825" y="1407160"/>
            <a:ext cx="6192520" cy="5148580"/>
          </a:xfrm>
        </p:spPr>
        <p:txBody>
          <a:bodyPr>
            <a:normAutofit fontScale="90000" lnSpcReduction="20000"/>
          </a:bodyPr>
          <a:p>
            <a:r>
              <a:rPr lang="zh-CN" altLang="en-US"/>
              <a:t>问题是，如果有多个线程同时运行，顺序是不确定的：</a:t>
            </a:r>
            <a:endParaRPr lang="zh-CN" altLang="en-US"/>
          </a:p>
          <a:p>
            <a:pPr marL="457200" indent="-457200">
              <a:buAutoNum type="arabicPeriod"/>
            </a:pPr>
            <a:r>
              <a:rPr lang="en-US" altLang="zh-CN"/>
              <a:t>t1</a:t>
            </a: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sym typeface="+mn-ea"/>
              </a:rPr>
              <a:t>t2</a:t>
            </a:r>
            <a:r>
              <a:rPr lang="zh-CN" altLang="en-US">
                <a:sym typeface="+mn-ea"/>
              </a:rPr>
              <a:t>：读取</a:t>
            </a:r>
            <a:r>
              <a:rPr lang="en-US" altLang="zh-CN">
                <a:sym typeface="+mn-ea"/>
              </a:rPr>
              <a:t> counter </a:t>
            </a:r>
            <a:r>
              <a:rPr lang="zh-CN" altLang="en-US">
                <a:sym typeface="+mn-ea"/>
              </a:rPr>
              <a:t>变量，到</a:t>
            </a:r>
            <a:r>
              <a:rPr lang="en-US" altLang="zh-CN">
                <a:sym typeface="+mn-ea"/>
              </a:rPr>
              <a:t> rax </a:t>
            </a:r>
            <a:r>
              <a:rPr lang="zh-CN" altLang="en-US">
                <a:sym typeface="+mn-ea"/>
              </a:rPr>
              <a:t>寄存器</a:t>
            </a:r>
            <a:endParaRPr lang="zh-CN" altLang="en-US"/>
          </a:p>
          <a:p>
            <a:pPr marL="457200" indent="-457200">
              <a:buAutoNum type="arabicPeriod"/>
            </a:pPr>
            <a:r>
              <a:rPr lang="en-US" altLang="zh-CN"/>
              <a:t>t1</a:t>
            </a:r>
            <a:r>
              <a:rPr lang="zh-CN" altLang="en-US"/>
              <a:t>：</a:t>
            </a:r>
            <a:r>
              <a:rPr lang="en-US" altLang="zh-CN"/>
              <a:t>rax </a:t>
            </a:r>
            <a:r>
              <a:rPr lang="zh-CN" altLang="en-US"/>
              <a:t>寄存器的值加上</a:t>
            </a:r>
            <a:r>
              <a:rPr lang="en-US" altLang="zh-CN"/>
              <a:t> 1</a:t>
            </a:r>
            <a:endParaRPr lang="en-US" altLang="zh-CN"/>
          </a:p>
          <a:p>
            <a:pPr marL="457200" indent="-457200">
              <a:buAutoNum type="arabicPeriod"/>
            </a:pPr>
            <a:r>
              <a:rPr lang="en-US" altLang="zh-CN">
                <a:sym typeface="+mn-ea"/>
              </a:rPr>
              <a:t>t2</a:t>
            </a:r>
            <a:r>
              <a:rPr lang="zh-CN" altLang="en-US">
                <a:sym typeface="+mn-ea"/>
              </a:rPr>
              <a:t>：</a:t>
            </a:r>
            <a:r>
              <a:rPr lang="en-US" altLang="zh-CN">
                <a:sym typeface="+mn-ea"/>
              </a:rPr>
              <a:t>rax </a:t>
            </a:r>
            <a:r>
              <a:rPr lang="zh-CN" altLang="en-US">
                <a:sym typeface="+mn-ea"/>
              </a:rPr>
              <a:t>寄存器的值加上</a:t>
            </a:r>
            <a:r>
              <a:rPr lang="en-US" altLang="zh-CN">
                <a:sym typeface="+mn-ea"/>
              </a:rPr>
              <a:t> 1</a:t>
            </a:r>
            <a:endParaRPr lang="zh-CN" altLang="en-US"/>
          </a:p>
          <a:p>
            <a:pPr marL="457200" indent="-457200">
              <a:buAutoNum type="arabicPeriod"/>
            </a:pPr>
            <a:r>
              <a:rPr lang="en-US" altLang="zh-CN"/>
              <a:t>t1</a:t>
            </a:r>
            <a:r>
              <a:rPr lang="zh-CN" altLang="en-US"/>
              <a:t>：把</a:t>
            </a:r>
            <a:r>
              <a:rPr lang="en-US" altLang="zh-CN"/>
              <a:t> rax </a:t>
            </a:r>
            <a:r>
              <a:rPr lang="zh-CN" altLang="en-US"/>
              <a:t>写入到</a:t>
            </a:r>
            <a:r>
              <a:rPr lang="en-US" altLang="zh-CN"/>
              <a:t> counter </a:t>
            </a:r>
            <a:r>
              <a:rPr lang="zh-CN" altLang="en-US"/>
              <a:t>变量</a:t>
            </a:r>
            <a:endParaRPr lang="zh-CN" altLang="en-US"/>
          </a:p>
          <a:p>
            <a:pPr marL="457200" indent="-457200">
              <a:buAutoNum type="arabicPeriod"/>
            </a:pPr>
            <a:r>
              <a:rPr lang="en-US" altLang="zh-CN">
                <a:sym typeface="+mn-ea"/>
              </a:rPr>
              <a:t>t2</a:t>
            </a:r>
            <a:r>
              <a:rPr lang="zh-CN" altLang="en-US">
                <a:sym typeface="+mn-ea"/>
              </a:rPr>
              <a:t>：把</a:t>
            </a:r>
            <a:r>
              <a:rPr lang="en-US" altLang="zh-CN">
                <a:sym typeface="+mn-ea"/>
              </a:rPr>
              <a:t> rax </a:t>
            </a:r>
            <a:r>
              <a:rPr lang="zh-CN" altLang="en-US">
                <a:sym typeface="+mn-ea"/>
              </a:rPr>
              <a:t>写入到</a:t>
            </a:r>
            <a:r>
              <a:rPr lang="en-US" altLang="zh-CN">
                <a:sym typeface="+mn-ea"/>
              </a:rPr>
              <a:t> counter </a:t>
            </a:r>
            <a:r>
              <a:rPr lang="zh-CN" altLang="en-US">
                <a:sym typeface="+mn-ea"/>
              </a:rPr>
              <a:t>变量</a:t>
            </a:r>
            <a:endParaRPr lang="zh-CN" altLang="en-US">
              <a:sym typeface="+mn-ea"/>
            </a:endParaRPr>
          </a:p>
          <a:p>
            <a:r>
              <a:rPr lang="zh-CN" altLang="en-US"/>
              <a:t>如果是这种顺序，最后</a:t>
            </a:r>
            <a:r>
              <a:rPr lang="en-US" altLang="zh-CN"/>
              <a:t> t1 </a:t>
            </a:r>
            <a:r>
              <a:rPr lang="zh-CN" altLang="en-US"/>
              <a:t>的写入就被</a:t>
            </a:r>
            <a:r>
              <a:rPr lang="en-US" altLang="zh-CN"/>
              <a:t> t2 </a:t>
            </a:r>
            <a:r>
              <a:rPr lang="zh-CN" altLang="en-US"/>
              <a:t>覆盖了，从而</a:t>
            </a:r>
            <a:r>
              <a:rPr lang="en-US" altLang="zh-CN"/>
              <a:t> counter </a:t>
            </a:r>
            <a:r>
              <a:rPr lang="zh-CN" altLang="en-US"/>
              <a:t>只增加了</a:t>
            </a:r>
            <a:r>
              <a:rPr lang="en-US" altLang="zh-CN"/>
              <a:t> 1</a:t>
            </a:r>
            <a:r>
              <a:rPr lang="zh-CN" altLang="en-US"/>
              <a:t>，而没有像预期的那样增加</a:t>
            </a:r>
            <a:r>
              <a:rPr lang="en-US" altLang="zh-CN"/>
              <a:t> 2</a:t>
            </a:r>
            <a:r>
              <a:rPr lang="zh-CN" altLang="en-US"/>
              <a:t>。</a:t>
            </a:r>
            <a:endParaRPr lang="zh-CN" altLang="en-US"/>
          </a:p>
          <a:p>
            <a:r>
              <a:rPr lang="zh-CN" altLang="en-US"/>
              <a:t>更不用说现代</a:t>
            </a:r>
            <a:r>
              <a:rPr lang="en-US" altLang="zh-CN"/>
              <a:t> CPU </a:t>
            </a:r>
            <a:r>
              <a:rPr lang="zh-CN" altLang="en-US"/>
              <a:t>还有高速缓存，乱序执行，指令级并行等优化策略，你根本不知道每条指令实际的先后顺序。</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pic>
        <p:nvPicPr>
          <p:cNvPr id="5" name="Picture 4"/>
          <p:cNvPicPr>
            <a:picLocks noChangeAspect="1"/>
          </p:cNvPicPr>
          <p:nvPr/>
        </p:nvPicPr>
        <p:blipFill>
          <a:blip r:embed="rId2"/>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暴力解决：用</a:t>
            </a:r>
            <a:r>
              <a:rPr lang="en-US" altLang="zh-CN"/>
              <a:t> mutex </a:t>
            </a:r>
            <a:r>
              <a:rPr lang="zh-CN" altLang="en-US"/>
              <a:t>上锁</a:t>
            </a:r>
            <a:endParaRPr lang="zh-CN" altLang="en-US"/>
          </a:p>
        </p:txBody>
      </p:sp>
      <p:sp>
        <p:nvSpPr>
          <p:cNvPr id="3" name="Content Placeholder 2"/>
          <p:cNvSpPr>
            <a:spLocks noGrp="1"/>
          </p:cNvSpPr>
          <p:nvPr>
            <p:ph sz="half" idx="1"/>
          </p:nvPr>
        </p:nvSpPr>
        <p:spPr/>
        <p:txBody>
          <a:bodyPr/>
          <a:p>
            <a:r>
              <a:rPr lang="zh-CN" altLang="en-US">
                <a:sym typeface="+mn-ea"/>
              </a:rPr>
              <a:t>这样的确可以防止多个线程同时修改</a:t>
            </a:r>
            <a:r>
              <a:rPr lang="en-US" altLang="zh-CN">
                <a:sym typeface="+mn-ea"/>
              </a:rPr>
              <a:t> counter </a:t>
            </a:r>
            <a:r>
              <a:rPr lang="zh-CN" altLang="en-US">
                <a:sym typeface="+mn-ea"/>
              </a:rPr>
              <a:t>变量，从而不会冲突。</a:t>
            </a:r>
            <a:endParaRPr lang="zh-CN" altLang="en-US"/>
          </a:p>
          <a:p>
            <a:r>
              <a:rPr lang="zh-CN" altLang="en-US"/>
              <a:t>问题：</a:t>
            </a:r>
            <a:r>
              <a:rPr lang="en-US"/>
              <a:t>mutex </a:t>
            </a:r>
            <a:r>
              <a:rPr lang="zh-CN" altLang="en-US"/>
              <a:t>太过重量级，他会让线程被挂起，从而需要通过系统调用，进入</a:t>
            </a:r>
            <a:r>
              <a:rPr lang="zh-CN" altLang="en-US" b="1"/>
              <a:t>内核层</a:t>
            </a:r>
            <a:r>
              <a:rPr lang="zh-CN" altLang="en-US"/>
              <a:t>，调度到其他线程执行，有很大的开销。</a:t>
            </a:r>
            <a:endParaRPr lang="zh-CN" altLang="en-US"/>
          </a:p>
          <a:p>
            <a:r>
              <a:rPr lang="zh-CN" altLang="en-US"/>
              <a:t>可我们只是想要修改一个小小的</a:t>
            </a:r>
            <a:r>
              <a:rPr lang="en-US" altLang="zh-CN"/>
              <a:t> int </a:t>
            </a:r>
            <a:r>
              <a:rPr lang="zh-CN" altLang="en-US"/>
              <a:t>变量而已，用昂贵的</a:t>
            </a:r>
            <a:r>
              <a:rPr lang="en-US" altLang="zh-CN"/>
              <a:t> mutex </a:t>
            </a:r>
            <a:r>
              <a:rPr lang="zh-CN" altLang="en-US"/>
              <a:t>严重影响了效率。</a:t>
            </a:r>
            <a:endParaRPr lang="zh-CN" altLang="en-US"/>
          </a:p>
        </p:txBody>
      </p:sp>
      <p:pic>
        <p:nvPicPr>
          <p:cNvPr id="8" name="Picture 7"/>
          <p:cNvPicPr>
            <a:picLocks noChangeAspect="1"/>
          </p:cNvPicPr>
          <p:nvPr/>
        </p:nvPicPr>
        <p:blipFill>
          <a:blip r:embed="rId1"/>
          <a:stretch>
            <a:fillRect/>
          </a:stretch>
        </p:blipFill>
        <p:spPr>
          <a:xfrm>
            <a:off x="5637530" y="2150110"/>
            <a:ext cx="772795" cy="329565"/>
          </a:xfrm>
          <a:prstGeom prst="rect">
            <a:avLst/>
          </a:prstGeom>
        </p:spPr>
      </p:pic>
      <p:pic>
        <p:nvPicPr>
          <p:cNvPr id="10" name="Content Placeholder 9"/>
          <p:cNvPicPr>
            <a:picLocks noChangeAspect="1"/>
          </p:cNvPicPr>
          <p:nvPr>
            <p:ph sz="half" idx="2"/>
          </p:nvPr>
        </p:nvPicPr>
        <p:blipFill>
          <a:blip r:embed="rId2"/>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建议用</a:t>
            </a:r>
            <a:r>
              <a:rPr lang="en-US" altLang="zh-CN"/>
              <a:t> atomic</a:t>
            </a:r>
            <a:r>
              <a:rPr lang="zh-CN" altLang="en-US"/>
              <a:t>：有专门的硬件指令加持</a:t>
            </a:r>
            <a:endParaRPr lang="zh-CN" altLang="en-US"/>
          </a:p>
        </p:txBody>
      </p:sp>
      <p:sp>
        <p:nvSpPr>
          <p:cNvPr id="3" name="Content Placeholder 2"/>
          <p:cNvSpPr>
            <a:spLocks noGrp="1"/>
          </p:cNvSpPr>
          <p:nvPr>
            <p:ph sz="half" idx="1"/>
          </p:nvPr>
        </p:nvSpPr>
        <p:spPr>
          <a:xfrm>
            <a:off x="647700" y="1584325"/>
            <a:ext cx="5314315" cy="4880610"/>
          </a:xfrm>
        </p:spPr>
        <p:txBody>
          <a:bodyPr>
            <a:normAutofit lnSpcReduction="20000"/>
          </a:bodyPr>
          <a:p>
            <a:r>
              <a:rPr lang="zh-CN" altLang="en-US"/>
              <a:t>因此可以用更轻量级的</a:t>
            </a:r>
            <a:r>
              <a:rPr lang="en-US" altLang="zh-CN"/>
              <a:t> atomic</a:t>
            </a:r>
            <a:r>
              <a:rPr lang="zh-CN" altLang="en-US"/>
              <a:t>，对他的</a:t>
            </a:r>
            <a:r>
              <a:rPr lang="en-US" altLang="zh-CN"/>
              <a:t> += </a:t>
            </a:r>
            <a:r>
              <a:rPr lang="zh-CN" altLang="en-US"/>
              <a:t>等操作，会被编译器转换成专门的指令。</a:t>
            </a:r>
            <a:endParaRPr lang="zh-CN" altLang="en-US"/>
          </a:p>
          <a:p>
            <a:r>
              <a:rPr lang="en-US" altLang="zh-CN"/>
              <a:t>CPU </a:t>
            </a:r>
            <a:r>
              <a:rPr lang="zh-CN" altLang="en-US"/>
              <a:t>识别到该指令时，会锁住内存总线，放弃乱序执行等优化策略（将该指令视为一个同步点，强制同步掉之前所有的内存操作），从而向你保证该操作是</a:t>
            </a:r>
            <a:r>
              <a:rPr lang="zh-CN" altLang="en-US" b="1"/>
              <a:t>原子</a:t>
            </a:r>
            <a:r>
              <a:rPr lang="en-US" altLang="zh-CN" b="1"/>
              <a:t> (atomic) </a:t>
            </a:r>
            <a:r>
              <a:rPr lang="zh-CN" altLang="en-US"/>
              <a:t>的（取其不可分割之意），不会加法加到一半另一个线程插一脚进来。</a:t>
            </a:r>
            <a:endParaRPr lang="zh-CN" altLang="en-US"/>
          </a:p>
          <a:p>
            <a:r>
              <a:rPr lang="zh-CN" altLang="en-US"/>
              <a:t>对于程序员，只需把</a:t>
            </a:r>
            <a:r>
              <a:rPr lang="en-US" altLang="zh-CN"/>
              <a:t> int </a:t>
            </a:r>
            <a:r>
              <a:rPr lang="zh-CN" altLang="en-US"/>
              <a:t>改成</a:t>
            </a:r>
            <a:r>
              <a:rPr lang="en-US" altLang="zh-CN"/>
              <a:t> atomic&lt;int&gt; </a:t>
            </a:r>
            <a:r>
              <a:rPr lang="zh-CN" altLang="en-US"/>
              <a:t>即可，也不必像</a:t>
            </a:r>
            <a:r>
              <a:rPr lang="en-US" altLang="zh-CN"/>
              <a:t> mutex </a:t>
            </a:r>
            <a:r>
              <a:rPr lang="zh-CN" altLang="en-US"/>
              <a:t>那样需要手动上锁解锁，因此用起来也更直观。</a:t>
            </a:r>
            <a:endParaRPr lang="zh-CN" altLang="en-US"/>
          </a:p>
        </p:txBody>
      </p:sp>
      <p:pic>
        <p:nvPicPr>
          <p:cNvPr id="8" name="Picture 7"/>
          <p:cNvPicPr>
            <a:picLocks noChangeAspect="1"/>
          </p:cNvPicPr>
          <p:nvPr/>
        </p:nvPicPr>
        <p:blipFill>
          <a:blip r:embed="rId1"/>
          <a:stretch>
            <a:fillRect/>
          </a:stretch>
        </p:blipFill>
        <p:spPr>
          <a:xfrm>
            <a:off x="4799330" y="6135370"/>
            <a:ext cx="772795" cy="329565"/>
          </a:xfrm>
          <a:prstGeom prst="rect">
            <a:avLst/>
          </a:prstGeom>
        </p:spPr>
      </p:pic>
      <p:pic>
        <p:nvPicPr>
          <p:cNvPr id="10" name="Picture 9"/>
          <p:cNvPicPr>
            <a:picLocks noChangeAspect="1"/>
          </p:cNvPicPr>
          <p:nvPr/>
        </p:nvPicPr>
        <p:blipFill>
          <a:blip r:embed="rId2"/>
          <a:stretch>
            <a:fillRect/>
          </a:stretch>
        </p:blipFill>
        <p:spPr>
          <a:xfrm>
            <a:off x="3324225" y="267970"/>
            <a:ext cx="2314575" cy="238125"/>
          </a:xfrm>
          <a:prstGeom prst="rect">
            <a:avLst/>
          </a:prstGeom>
        </p:spPr>
      </p:pic>
      <p:pic>
        <p:nvPicPr>
          <p:cNvPr id="12" name="Content Placeholder 11"/>
          <p:cNvPicPr>
            <a:picLocks noChangeAspect="1"/>
          </p:cNvPicPr>
          <p:nvPr>
            <p:ph sz="half" idx="2"/>
          </p:nvPr>
        </p:nvPicPr>
        <p:blipFill>
          <a:blip r:embed="rId3"/>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注意：请用</a:t>
            </a:r>
            <a:r>
              <a:rPr lang="en-US" altLang="zh-CN"/>
              <a:t> +=</a:t>
            </a:r>
            <a:r>
              <a:rPr lang="zh-CN" altLang="en-US"/>
              <a:t>，不要让</a:t>
            </a:r>
            <a:r>
              <a:rPr lang="en-US" altLang="zh-CN"/>
              <a:t> + </a:t>
            </a:r>
            <a:r>
              <a:rPr lang="zh-CN" altLang="en-US"/>
              <a:t>和</a:t>
            </a:r>
            <a:r>
              <a:rPr lang="en-US" altLang="zh-CN"/>
              <a:t> = </a:t>
            </a:r>
            <a:r>
              <a:rPr lang="zh-CN" altLang="en-US"/>
              <a:t>分开</a:t>
            </a:r>
            <a:endParaRPr lang="zh-CN" altLang="en-US"/>
          </a:p>
        </p:txBody>
      </p:sp>
      <p:sp>
        <p:nvSpPr>
          <p:cNvPr id="3" name="Content Placeholder 2"/>
          <p:cNvSpPr>
            <a:spLocks noGrp="1"/>
          </p:cNvSpPr>
          <p:nvPr>
            <p:ph sz="half" idx="1"/>
          </p:nvPr>
        </p:nvSpPr>
        <p:spPr>
          <a:xfrm>
            <a:off x="647700" y="1825625"/>
            <a:ext cx="5753100" cy="4351655"/>
          </a:xfrm>
        </p:spPr>
        <p:txBody>
          <a:bodyPr>
            <a:normAutofit/>
          </a:bodyPr>
          <a:p>
            <a:r>
              <a:rPr lang="zh-CN" altLang="en-US"/>
              <a:t>不过要注意了，</a:t>
            </a:r>
            <a:r>
              <a:rPr lang="zh-CN" altLang="en-US">
                <a:sym typeface="+mn-ea"/>
              </a:rPr>
              <a:t>这种写法</a:t>
            </a:r>
            <a:r>
              <a:rPr lang="zh-CN" altLang="en-US"/>
              <a:t>：</a:t>
            </a:r>
            <a:endParaRPr lang="zh-CN" altLang="en-US"/>
          </a:p>
          <a:p>
            <a:r>
              <a:rPr lang="en-US" altLang="zh-CN">
                <a:solidFill>
                  <a:schemeClr val="accent1">
                    <a:lumMod val="75000"/>
                  </a:schemeClr>
                </a:solidFill>
              </a:rPr>
              <a:t>counter = counter + 1;  </a:t>
            </a:r>
            <a:r>
              <a:rPr lang="en-US" altLang="zh-CN">
                <a:solidFill>
                  <a:schemeClr val="accent6">
                    <a:lumMod val="75000"/>
                  </a:schemeClr>
                </a:solidFill>
              </a:rPr>
              <a:t>// </a:t>
            </a:r>
            <a:r>
              <a:rPr lang="zh-CN" altLang="en-US">
                <a:solidFill>
                  <a:schemeClr val="accent6">
                    <a:lumMod val="75000"/>
                  </a:schemeClr>
                </a:solidFill>
              </a:rPr>
              <a:t>错，不能保证原子性</a:t>
            </a:r>
            <a:endParaRPr lang="zh-CN" altLang="en-US"/>
          </a:p>
          <a:p>
            <a:r>
              <a:rPr lang="en-US" altLang="zh-CN">
                <a:solidFill>
                  <a:schemeClr val="accent1">
                    <a:lumMod val="75000"/>
                  </a:schemeClr>
                </a:solidFill>
              </a:rPr>
              <a:t>counter += 1;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p>
          <a:p>
            <a:r>
              <a:rPr lang="en-US" altLang="zh-CN">
                <a:solidFill>
                  <a:schemeClr val="accent1">
                    <a:lumMod val="75000"/>
                  </a:schemeClr>
                </a:solidFill>
              </a:rPr>
              <a:t>counter++;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solidFill>
                <a:schemeClr val="accent6">
                  <a:lumMod val="75000"/>
                </a:schemeClr>
              </a:solidFill>
            </a:endParaRPr>
          </a:p>
        </p:txBody>
      </p:sp>
      <p:pic>
        <p:nvPicPr>
          <p:cNvPr id="4" name="Picture 3"/>
          <p:cNvPicPr>
            <a:picLocks noChangeAspect="1"/>
          </p:cNvPicPr>
          <p:nvPr/>
        </p:nvPicPr>
        <p:blipFill>
          <a:blip r:embed="rId1"/>
          <a:stretch>
            <a:fillRect/>
          </a:stretch>
        </p:blipFill>
        <p:spPr>
          <a:xfrm>
            <a:off x="5431790" y="2016125"/>
            <a:ext cx="800100" cy="309880"/>
          </a:xfrm>
          <a:prstGeom prst="rect">
            <a:avLst/>
          </a:prstGeom>
        </p:spPr>
      </p:pic>
      <p:pic>
        <p:nvPicPr>
          <p:cNvPr id="6" name="Content Placeholder 5"/>
          <p:cNvPicPr>
            <a:picLocks noChangeAspect="1"/>
          </p:cNvPicPr>
          <p:nvPr>
            <p:ph sz="half" idx="2"/>
          </p:nvPr>
        </p:nvPicPr>
        <p:blipFill>
          <a:blip r:embed="rId2"/>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：和</a:t>
            </a:r>
            <a:r>
              <a:rPr lang="en-US" altLang="zh-CN"/>
              <a:t> </a:t>
            </a:r>
            <a:r>
              <a:rPr lang="en-US"/>
              <a:t>+= </a:t>
            </a:r>
            <a:r>
              <a:rPr lang="zh-CN" altLang="en-US"/>
              <a:t>等价</a:t>
            </a:r>
            <a:endParaRPr lang="zh-CN" altLang="en-US"/>
          </a:p>
        </p:txBody>
      </p:sp>
      <p:sp>
        <p:nvSpPr>
          <p:cNvPr id="3" name="Content Placeholder 2"/>
          <p:cNvSpPr>
            <a:spLocks noGrp="1"/>
          </p:cNvSpPr>
          <p:nvPr>
            <p:ph sz="half" idx="1"/>
          </p:nvPr>
        </p:nvSpPr>
        <p:spPr/>
        <p:txBody>
          <a:bodyPr/>
          <a:p>
            <a:r>
              <a:rPr lang="zh-CN" altLang="en-US"/>
              <a:t>除了用方便的运算符重载之外，还可以直接调用相应的函数名，比如：</a:t>
            </a:r>
            <a:endParaRPr lang="zh-CN" altLang="en-US"/>
          </a:p>
          <a:p>
            <a:r>
              <a:rPr lang="en-US" altLang="zh-CN"/>
              <a:t>fetch_add </a:t>
            </a:r>
            <a:r>
              <a:rPr lang="zh-CN" altLang="en-US"/>
              <a:t>对应于</a:t>
            </a:r>
            <a:r>
              <a:rPr lang="en-US" altLang="zh-CN"/>
              <a:t> +=</a:t>
            </a:r>
            <a:endParaRPr lang="en-US" altLang="zh-CN"/>
          </a:p>
          <a:p>
            <a:r>
              <a:rPr lang="en-US" altLang="zh-CN"/>
              <a:t>store </a:t>
            </a:r>
            <a:r>
              <a:rPr lang="zh-CN" altLang="en-US"/>
              <a:t>对应于</a:t>
            </a:r>
            <a:r>
              <a:rPr lang="en-US" altLang="zh-CN"/>
              <a:t> =</a:t>
            </a:r>
            <a:endParaRPr lang="en-US" altLang="zh-CN"/>
          </a:p>
          <a:p>
            <a:r>
              <a:rPr lang="en-US" altLang="zh-CN"/>
              <a:t>load </a:t>
            </a:r>
            <a:r>
              <a:rPr lang="zh-CN" altLang="en-US"/>
              <a:t>用于读取其中的</a:t>
            </a:r>
            <a:r>
              <a:rPr lang="en-US" altLang="zh-CN"/>
              <a:t> int </a:t>
            </a:r>
            <a:r>
              <a:rPr lang="zh-CN" altLang="en-US"/>
              <a:t>值</a:t>
            </a:r>
            <a:endParaRPr lang="zh-CN" altLang="en-US"/>
          </a:p>
        </p:txBody>
      </p:sp>
      <p:pic>
        <p:nvPicPr>
          <p:cNvPr id="8" name="Picture 7"/>
          <p:cNvPicPr>
            <a:picLocks noChangeAspect="1"/>
          </p:cNvPicPr>
          <p:nvPr/>
        </p:nvPicPr>
        <p:blipFill>
          <a:blip r:embed="rId1"/>
          <a:stretch>
            <a:fillRect/>
          </a:stretch>
        </p:blipFill>
        <p:spPr>
          <a:xfrm>
            <a:off x="4605020" y="5093335"/>
            <a:ext cx="772795" cy="329565"/>
          </a:xfrm>
          <a:prstGeom prst="rect">
            <a:avLst/>
          </a:prstGeom>
        </p:spPr>
      </p:pic>
      <p:pic>
        <p:nvPicPr>
          <p:cNvPr id="7" name="Content Placeholder 6"/>
          <p:cNvPicPr>
            <a:picLocks noChangeAspect="1"/>
          </p:cNvPicPr>
          <p:nvPr>
            <p:ph sz="half" idx="2"/>
          </p:nvPr>
        </p:nvPicPr>
        <p:blipFill>
          <a:blip r:embed="rId2"/>
          <a:stretch>
            <a:fillRect/>
          </a:stretch>
        </p:blipFill>
        <p:spPr>
          <a:xfrm>
            <a:off x="6706870" y="415925"/>
            <a:ext cx="4805680" cy="60274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：会返回其旧值</a:t>
            </a:r>
            <a:endParaRPr lang="en-US" alt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exchange</a:t>
            </a:r>
            <a:r>
              <a:rPr lang="zh-CN" altLang="en-US"/>
              <a:t>：读取的同时写入</a:t>
            </a:r>
            <a:endParaRPr lang="zh-CN" altLang="en-US"/>
          </a:p>
        </p:txBody>
      </p:sp>
      <p:sp>
        <p:nvSpPr>
          <p:cNvPr id="3" name="Content Placeholder 2"/>
          <p:cNvSpPr>
            <a:spLocks noGrp="1"/>
          </p:cNvSpPr>
          <p:nvPr>
            <p:ph sz="half" idx="1"/>
          </p:nvPr>
        </p:nvSpPr>
        <p:spPr/>
        <p:txBody>
          <a:bodyPr/>
          <a:p>
            <a:r>
              <a:rPr lang="en-US"/>
              <a:t>exchange(</a:t>
            </a:r>
            <a:r>
              <a:rPr lang="en-US" altLang="zh-CN"/>
              <a:t>val)</a:t>
            </a:r>
            <a:r>
              <a:rPr lang="en-US"/>
              <a:t> </a:t>
            </a:r>
            <a:r>
              <a:rPr lang="zh-CN" altLang="en-US"/>
              <a:t>会把</a:t>
            </a:r>
            <a:r>
              <a:rPr lang="en-US" altLang="zh-CN"/>
              <a:t> val </a:t>
            </a:r>
            <a:r>
              <a:rPr lang="zh-CN" altLang="en-US"/>
              <a:t>写入原子变量，同时返回其旧的值。</a:t>
            </a:r>
            <a:endParaRPr lang="en-US" altLang="zh-CN"/>
          </a:p>
        </p:txBody>
      </p:sp>
      <p:pic>
        <p:nvPicPr>
          <p:cNvPr id="8" name="Content Placeholder 7"/>
          <p:cNvPicPr>
            <a:picLocks noChangeAspect="1"/>
          </p:cNvPicPr>
          <p:nvPr>
            <p:ph sz="half" idx="2"/>
          </p:nvPr>
        </p:nvPicPr>
        <p:blipFill>
          <a:blip r:embed="rId1"/>
          <a:stretch>
            <a:fillRect/>
          </a:stretch>
        </p:blipFill>
        <p:spPr>
          <a:xfrm>
            <a:off x="6256020" y="2065020"/>
            <a:ext cx="5775960" cy="3873500"/>
          </a:xfrm>
          <a:prstGeom prst="rect">
            <a:avLst/>
          </a:prstGeom>
        </p:spPr>
      </p:pic>
      <p:pic>
        <p:nvPicPr>
          <p:cNvPr id="9" name="Picture 8"/>
          <p:cNvPicPr>
            <a:picLocks noChangeAspect="1"/>
          </p:cNvPicPr>
          <p:nvPr/>
        </p:nvPicPr>
        <p:blipFill>
          <a:blip r:embed="rId2"/>
          <a:stretch>
            <a:fillRect/>
          </a:stretch>
        </p:blipFill>
        <p:spPr>
          <a:xfrm>
            <a:off x="10626090" y="688340"/>
            <a:ext cx="883920" cy="655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compare_exchange_strong</a:t>
            </a:r>
            <a:r>
              <a:rPr lang="zh-CN" altLang="en-US"/>
              <a:t>：读取，比较是否相等，相等则写入</a:t>
            </a:r>
            <a:endParaRPr lang="zh-CN" altLang="en-US"/>
          </a:p>
        </p:txBody>
      </p:sp>
      <p:sp>
        <p:nvSpPr>
          <p:cNvPr id="3" name="Content Placeholder 2"/>
          <p:cNvSpPr>
            <a:spLocks noGrp="1"/>
          </p:cNvSpPr>
          <p:nvPr>
            <p:ph sz="half" idx="1"/>
          </p:nvPr>
        </p:nvSpPr>
        <p:spPr/>
        <p:txBody>
          <a:bodyPr/>
          <a:p>
            <a:r>
              <a:rPr lang="en-US"/>
              <a:t>compare_exchange_strong(old, val) </a:t>
            </a:r>
            <a:r>
              <a:rPr lang="zh-CN" altLang="en-US"/>
              <a:t>会读取原子变量的值，比较他是否和</a:t>
            </a:r>
            <a:r>
              <a:rPr lang="en-US" altLang="zh-CN"/>
              <a:t> old </a:t>
            </a:r>
            <a:r>
              <a:rPr lang="zh-CN" altLang="en-US"/>
              <a:t>相等：</a:t>
            </a:r>
            <a:endParaRPr lang="zh-CN" altLang="en-US"/>
          </a:p>
          <a:p>
            <a:r>
              <a:rPr lang="zh-CN" altLang="en-US"/>
              <a:t>如果不相等，则把原子变量的值写入</a:t>
            </a:r>
            <a:r>
              <a:rPr lang="en-US" altLang="zh-CN"/>
              <a:t> old</a:t>
            </a:r>
            <a:r>
              <a:rPr lang="zh-CN" altLang="en-US"/>
              <a:t>。</a:t>
            </a:r>
            <a:endParaRPr lang="zh-CN" altLang="en-US"/>
          </a:p>
          <a:p>
            <a:r>
              <a:rPr lang="zh-CN" altLang="en-US"/>
              <a:t>如果相等，则把</a:t>
            </a:r>
            <a:r>
              <a:rPr lang="en-US" altLang="zh-CN"/>
              <a:t> val </a:t>
            </a:r>
            <a:r>
              <a:rPr lang="zh-CN" altLang="en-US"/>
              <a:t>写入原子变量。</a:t>
            </a:r>
            <a:endParaRPr lang="zh-CN" altLang="en-US"/>
          </a:p>
          <a:p>
            <a:r>
              <a:rPr lang="zh-CN" altLang="en-US"/>
              <a:t>返回一个</a:t>
            </a:r>
            <a:r>
              <a:rPr lang="en-US" altLang="zh-CN"/>
              <a:t> bool </a:t>
            </a:r>
            <a:r>
              <a:rPr lang="zh-CN" altLang="en-US"/>
              <a:t>值，表示是否相等。</a:t>
            </a:r>
            <a:endParaRPr lang="zh-CN" altLang="en-US"/>
          </a:p>
          <a:p>
            <a:r>
              <a:rPr lang="zh-CN" altLang="en-US"/>
              <a:t>注意</a:t>
            </a:r>
            <a:r>
              <a:rPr lang="en-US" altLang="zh-CN"/>
              <a:t> old </a:t>
            </a:r>
            <a:r>
              <a:rPr lang="zh-CN" altLang="en-US"/>
              <a:t>这里传的其实是一个引用，因此</a:t>
            </a:r>
            <a:r>
              <a:rPr lang="en-US" altLang="zh-CN"/>
              <a:t> compare_exchange_strong </a:t>
            </a:r>
            <a:r>
              <a:rPr lang="zh-CN" altLang="en-US"/>
              <a:t>可修改他的值。</a:t>
            </a:r>
            <a:endParaRPr lang="zh-CN" altLang="en-US"/>
          </a:p>
        </p:txBody>
      </p:sp>
      <p:pic>
        <p:nvPicPr>
          <p:cNvPr id="5" name="Content Placeholder 4"/>
          <p:cNvPicPr>
            <a:picLocks noChangeAspect="1"/>
          </p:cNvPicPr>
          <p:nvPr>
            <p:ph sz="half" idx="2"/>
          </p:nvPr>
        </p:nvPicPr>
        <p:blipFill>
          <a:blip r:embed="rId1"/>
          <a:stretch>
            <a:fillRect/>
          </a:stretch>
        </p:blipFill>
        <p:spPr>
          <a:xfrm>
            <a:off x="6256655" y="1478280"/>
            <a:ext cx="5253355" cy="5261610"/>
          </a:xfrm>
          <a:prstGeom prst="rect">
            <a:avLst/>
          </a:prstGeom>
        </p:spPr>
      </p:pic>
      <p:pic>
        <p:nvPicPr>
          <p:cNvPr id="6" name="Picture 5"/>
          <p:cNvPicPr>
            <a:picLocks noChangeAspect="1"/>
          </p:cNvPicPr>
          <p:nvPr/>
        </p:nvPicPr>
        <p:blipFill>
          <a:blip r:embed="rId2"/>
          <a:stretch>
            <a:fillRect/>
          </a:stretch>
        </p:blipFill>
        <p:spPr>
          <a:xfrm>
            <a:off x="10586085" y="0"/>
            <a:ext cx="1219200" cy="1390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方便同学们</a:t>
            </a:r>
            <a:r>
              <a:rPr lang="zh-CN" altLang="en-US">
                <a:sym typeface="+mn-ea"/>
              </a:rPr>
              <a:t>理解的伪代码</a:t>
            </a:r>
            <a:endParaRPr lang="en-US" altLang="zh-CN"/>
          </a:p>
        </p:txBody>
      </p:sp>
      <p:sp>
        <p:nvSpPr>
          <p:cNvPr id="7" name="Content Placeholder 6"/>
          <p:cNvSpPr/>
          <p:nvPr>
            <p:ph sz="half" idx="1"/>
          </p:nvPr>
        </p:nvSpPr>
        <p:spPr>
          <a:xfrm>
            <a:off x="340995" y="1835785"/>
            <a:ext cx="6387465" cy="4351655"/>
          </a:xfrm>
        </p:spPr>
        <p:txBody>
          <a:bodyPr>
            <a:normAutofit lnSpcReduction="10000"/>
          </a:bodyPr>
          <a:p>
            <a:r>
              <a:rPr lang="zh-CN" altLang="en-US"/>
              <a:t>为了方便理解，可以假想</a:t>
            </a:r>
            <a:r>
              <a:rPr lang="en-US" altLang="zh-CN"/>
              <a:t> atomic </a:t>
            </a:r>
            <a:r>
              <a:rPr lang="zh-CN" altLang="en-US"/>
              <a:t>里面是这样实现的：</a:t>
            </a:r>
            <a:endParaRPr lang="zh-CN" altLang="en-US"/>
          </a:p>
          <a:p>
            <a:endParaRPr lang="zh-CN" altLang="en-US"/>
          </a:p>
          <a:p>
            <a:endParaRPr lang="zh-CN" altLang="en-US"/>
          </a:p>
          <a:p>
            <a:endParaRPr lang="zh-CN" altLang="en-US"/>
          </a:p>
          <a:p>
            <a:r>
              <a:rPr lang="zh-CN" altLang="en-US"/>
              <a:t>可以看到其中</a:t>
            </a:r>
            <a:r>
              <a:rPr lang="en-US" altLang="zh-CN"/>
              <a:t> compare_exchange_strong </a:t>
            </a:r>
            <a:r>
              <a:rPr lang="zh-CN" altLang="en-US"/>
              <a:t>的逻辑最为复杂，一般简称</a:t>
            </a:r>
            <a:r>
              <a:rPr lang="en-US" altLang="zh-CN"/>
              <a:t> CAS (compare-and-swap)</a:t>
            </a:r>
            <a:r>
              <a:rPr lang="zh-CN" altLang="en-US"/>
              <a:t>，他是并行编程最常用的原子操作之一。其他</a:t>
            </a:r>
            <a:r>
              <a:rPr lang="en-US" altLang="zh-CN"/>
              <a:t> atomic </a:t>
            </a:r>
            <a:r>
              <a:rPr lang="zh-CN" altLang="en-US"/>
              <a:t>操作，包括</a:t>
            </a:r>
            <a:r>
              <a:rPr lang="en-US" altLang="zh-CN"/>
              <a:t> fetch_add</a:t>
            </a:r>
            <a:r>
              <a:rPr lang="zh-CN" altLang="en-US"/>
              <a:t>，都可以基于</a:t>
            </a:r>
            <a:r>
              <a:rPr lang="en-US" altLang="zh-CN"/>
              <a:t> CAS </a:t>
            </a:r>
            <a:r>
              <a:rPr lang="zh-CN" altLang="en-US"/>
              <a:t>来实现。</a:t>
            </a:r>
            <a:endParaRPr lang="zh-CN" altLang="en-US"/>
          </a:p>
        </p:txBody>
      </p:sp>
      <p:pic>
        <p:nvPicPr>
          <p:cNvPr id="10" name="Content Placeholder 9"/>
          <p:cNvPicPr>
            <a:picLocks noChangeAspect="1"/>
          </p:cNvPicPr>
          <p:nvPr>
            <p:ph sz="half" idx="2"/>
          </p:nvPr>
        </p:nvPicPr>
        <p:blipFill>
          <a:blip r:embed="rId1"/>
          <a:stretch>
            <a:fillRect/>
          </a:stretch>
        </p:blipFill>
        <p:spPr>
          <a:xfrm>
            <a:off x="7045325" y="-18415"/>
            <a:ext cx="5146675" cy="6876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5" name="Content Placeholder 4"/>
          <p:cNvPicPr>
            <a:picLocks noChangeAspect="1"/>
          </p:cNvPicPr>
          <p:nvPr>
            <p:ph sz="half" idx="2"/>
          </p:nvPr>
        </p:nvPicPr>
        <p:blipFill>
          <a:blip r:embed="rId1"/>
          <a:stretch>
            <a:fillRect/>
          </a:stretch>
        </p:blipFill>
        <p:spPr>
          <a:xfrm>
            <a:off x="5829300" y="1831975"/>
            <a:ext cx="5700395" cy="43383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10991</Words>
  <Application>WPS Presentation</Application>
  <PresentationFormat>宽屏</PresentationFormat>
  <Paragraphs>425</Paragraphs>
  <Slides>71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71</vt:i4>
      </vt:variant>
    </vt:vector>
  </HeadingPairs>
  <TitlesOfParts>
    <vt:vector size="85"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C++11开始的多线程编程</vt:lpstr>
      <vt:lpstr>高性能并行编程与优化 - 课程大纲</vt:lpstr>
      <vt:lpstr>PowerPoint 演示文稿</vt:lpstr>
      <vt:lpstr>第0章：时间</vt:lpstr>
      <vt:lpstr>时间点与时间段</vt:lpstr>
      <vt:lpstr>跨平台的 sleep：std::this_thread::sleep_for</vt:lpstr>
      <vt:lpstr>第1章：线程</vt:lpstr>
      <vt:lpstr>进程与线程</vt:lpstr>
      <vt:lpstr>为什么需要多线程：无阻塞多任务</vt:lpstr>
      <vt:lpstr>没有多线程：程序未响应</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小彭老师快乐时间</vt:lpstr>
      <vt:lpstr>第2章：异步</vt:lpstr>
      <vt:lpstr>异步好帮手：std::async</vt:lpstr>
      <vt:lpstr>显示地等待：wait()</vt:lpstr>
      <vt:lpstr>等待一段时间：wait_for()</vt:lpstr>
      <vt:lpstr>另一种用法：std::launch::deferred 做参数</vt:lpstr>
      <vt:lpstr>std::future 小贴士</vt:lpstr>
      <vt:lpstr>std::async 的底层实现：std::promise</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经典案例：多个线程修改同一个计数器</vt:lpstr>
      <vt:lpstr>经典案例：多个线程修改同一个计数器（续）</vt:lpstr>
      <vt:lpstr>暴力解决：用 mutex 上锁</vt:lpstr>
      <vt:lpstr>建议用 atomic：有专门的硬件指令加持</vt:lpstr>
      <vt:lpstr>注意：请用 +=，不要让 + 和 = 分开</vt:lpstr>
      <vt:lpstr>fetch_add：和 += 等价</vt:lpstr>
      <vt:lpstr>fetch_add：会返回其旧值</vt:lpstr>
      <vt:lpstr>exchange：读取的同时写入</vt:lpstr>
      <vt:lpstr>compare_exchange_strong：读取，比较是否相等，相等则写入</vt:lpstr>
      <vt:lpstr>方便同学们理解的伪代码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335</cp:revision>
  <dcterms:created xsi:type="dcterms:W3CDTF">2022-01-07T05:18:42Z</dcterms:created>
  <dcterms:modified xsi:type="dcterms:W3CDTF">2022-01-07T05:18:42Z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